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5" r:id="rId7"/>
    <p:sldId id="268" r:id="rId8"/>
    <p:sldId id="261" r:id="rId9"/>
    <p:sldId id="262" r:id="rId10"/>
    <p:sldId id="263" r:id="rId11"/>
    <p:sldId id="266" r:id="rId12"/>
    <p:sldId id="264" r:id="rId13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95C64-D455-F080-B93C-4D694E8CD295}" v="69" dt="2020-04-15T11:31:34.669"/>
    <p1510:client id="{0F500643-F486-5C4C-55AC-ED3FD96CA6D3}" v="49" dt="2020-04-14T23:08:32.712"/>
    <p1510:client id="{13D706D0-0DB2-138D-161D-A38D3CA59020}" v="133" dt="2020-04-15T11:58:21.158"/>
    <p1510:client id="{14FC9E45-983D-81D1-A3B5-1272E2A9C969}" v="223" dt="2020-04-14T22:38:36.6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5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1257D-86C9-0147-84E1-EAD79BC0E8BE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2606F-82F2-3040-A35D-D94553264AC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01728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23917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E0347-92C7-6041-8395-E0A2095AA9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04339-358F-5948-AC52-3E48FF509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4A21A-95A3-1941-826F-046BE56CC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93824-9494-E140-B9B6-9C9313E2B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6017E-3C6A-BA47-A59C-F7786AE4C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11898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0B24-03BD-674A-8049-35CAD622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CA9114-2715-D84B-9BB3-75ADD1D2F1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CB49D-2CED-3849-81AB-A5EBE5E94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9723A-1B6C-CC43-9B8D-4B68992E1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130AC-956A-8B46-85CD-4F8F82F58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73848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54C4A8-248D-384C-B40D-AC5CFD662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4BBF46-7AD4-C24A-90E9-15D4BE059B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24B00-4316-B640-96CA-DCF8CE7C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BA0A0-3A1C-6D46-9DE4-7EE39CB4B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92689-DD18-ED48-B32A-DB11942D1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17097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D9F62-66FD-C142-BAD9-37157FE75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8BE7C-49D5-AF4A-8CB9-094582724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D9EF-02DE-BC47-BBA3-21F455682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8532C-79B6-244B-B7FE-A6B69C690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73266-26CE-0249-BC43-55F8B35DE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50714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3F948-8550-0F44-9FE7-359C24892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A35A0-B74E-5045-A4CF-60F695758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89087-E6A7-4146-93C6-075D84A8F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57B01-D73B-9F4C-8A73-E93C0EC15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5F032-320D-C647-A7DF-9A37C0BCB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0638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76E82-E4C7-F645-BC4A-62715E1B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21840-45A3-9545-AB1F-3B5A116D0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D0C3DF-DEF5-614E-B7A1-D84C5BFAA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23F1A-38A0-BD43-89F9-124756265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02CE4-9C91-5445-8ADA-E3E12B4DF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913FB-D9C5-B64D-8A14-C401643B5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96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5D57A-DB1D-FF40-B480-7CB452A1A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98764-E323-5840-9D8F-B2750F317A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CC818-0ED5-BE48-9B3F-6D62C7AB5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E6E57A-179E-784B-B2EE-51B534234D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A8A1F8-A4E0-064F-BF17-E877332A4F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421D48-C144-6E48-AA9F-28C9D3C91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B94DF3-9ADA-7A4A-87F1-299082EB8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1B14BC-2C07-894C-B430-51DF5E6AC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28997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B7B8F-5707-F348-8DD6-9CB41FB22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F71C29-40FC-2A48-A7FA-3C01974A9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568E3E-6B59-4C46-B329-E9F708B59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B0C38-0E36-3C41-A696-9DE2C0DD3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83897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CF538C-1C8D-1A4E-8018-2B0938793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2376BE-0462-654C-BF6A-BA9391CE5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D3433-545F-1C47-B3FC-D51C9520A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11469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AF977-6EE8-FA4E-8C8E-50CE886D4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C488F-FA80-5348-9C2F-E2BA88362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85B50D-65CB-564A-AE16-FC53E1FF3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A9C77C-7B16-CA41-B88B-95AC06820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B7D2B-753A-384F-B5D7-6C27BFC1C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42C1A-C644-1D47-9F94-5E8A64D56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61721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B1894-A6EA-EC4D-96DF-8C0616D84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D29773-B5A5-2E46-808F-D30E9CC497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3B27C-5FAC-574A-A099-7D7684832F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83362-0C64-4842-8EBD-40BEB3693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9B57F-F325-254D-A63D-938380870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118AD-9D5B-C447-9130-00B0A1685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45826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F3E250-46EC-414D-B43B-AB0FA033F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892E7-7B93-BF4B-8C3D-C375070961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9C194-F51A-274B-866A-5E3887260C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B06B9-2F2C-C243-86CE-39DDD8FF3B4A}" type="datetimeFigureOut">
              <a:rPr lang="en-CN" smtClean="0"/>
              <a:t>2020/4/17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28D46-FFB9-9746-BD98-D976B836C6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CCCDB-2CCA-2949-84F9-D75F97220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6640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6B193BD-BC4E-DF41-8091-8B1F52F883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35" b="109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6B99CB-8D7D-9440-9016-601C8755E2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altLang="zh-CN" sz="3400" dirty="0"/>
              <a:t>COVID-19</a:t>
            </a:r>
            <a:r>
              <a:rPr lang="zh-CN" altLang="en-US" sz="3400" dirty="0"/>
              <a:t> </a:t>
            </a:r>
            <a:r>
              <a:rPr lang="en-US" altLang="zh-CN" sz="3400" dirty="0"/>
              <a:t>Prediction</a:t>
            </a:r>
            <a:br>
              <a:rPr lang="en-US" altLang="zh-CN" sz="3400" dirty="0"/>
            </a:br>
            <a:r>
              <a:rPr lang="en-US" altLang="zh-CN" sz="3400" dirty="0"/>
              <a:t>by</a:t>
            </a:r>
            <a:r>
              <a:rPr lang="zh-CN" altLang="en-US" sz="3400" dirty="0"/>
              <a:t> </a:t>
            </a:r>
            <a:r>
              <a:rPr lang="en-US" altLang="zh-CN" sz="3400" dirty="0"/>
              <a:t>Big</a:t>
            </a:r>
            <a:r>
              <a:rPr lang="zh-CN" altLang="en-US" sz="3400" dirty="0"/>
              <a:t> </a:t>
            </a:r>
            <a:r>
              <a:rPr lang="en-US" altLang="zh-CN" sz="3400" dirty="0"/>
              <a:t>Data</a:t>
            </a:r>
            <a:endParaRPr lang="en-C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542A7B-6FE1-204D-8217-A73B89D7C8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altLang="zh-CN" sz="2000"/>
              <a:t>Team</a:t>
            </a:r>
            <a:r>
              <a:rPr lang="zh-CN" altLang="en-US" sz="2000"/>
              <a:t> </a:t>
            </a:r>
            <a:r>
              <a:rPr lang="en-US" altLang="zh-CN" sz="2000"/>
              <a:t>#1</a:t>
            </a:r>
            <a:br>
              <a:rPr lang="en-US" altLang="zh-CN" sz="2000"/>
            </a:br>
            <a:r>
              <a:rPr lang="en-US" altLang="zh-CN" sz="2000"/>
              <a:t>Chong</a:t>
            </a:r>
            <a:r>
              <a:rPr lang="zh-CN" altLang="en-US" sz="2000"/>
              <a:t> </a:t>
            </a:r>
            <a:r>
              <a:rPr lang="en-US" altLang="zh-CN" sz="2000"/>
              <a:t>Fan</a:t>
            </a:r>
            <a:r>
              <a:rPr lang="zh-CN" altLang="en-US" sz="2000"/>
              <a:t> </a:t>
            </a:r>
            <a:r>
              <a:rPr lang="en-US" altLang="zh-CN" sz="2000"/>
              <a:t>&amp;</a:t>
            </a:r>
            <a:r>
              <a:rPr lang="zh-CN" altLang="en-US" sz="2000"/>
              <a:t> </a:t>
            </a:r>
            <a:r>
              <a:rPr lang="en-US" altLang="zh-CN" sz="2000"/>
              <a:t>Shuyan</a:t>
            </a:r>
            <a:r>
              <a:rPr lang="zh-CN" altLang="en-US" sz="2000"/>
              <a:t> </a:t>
            </a:r>
            <a:r>
              <a:rPr lang="en-US" altLang="zh-CN" sz="2000"/>
              <a:t>Wang</a:t>
            </a:r>
            <a:endParaRPr lang="en-CN" sz="200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05951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39DFCF-9247-4DE5-BB93-074BFAF07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42B652E-D499-4CDA-8F7A-60469EDBC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632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4864676 w 4864676"/>
              <a:gd name="connsiteY1" fmla="*/ 0 h 4864676"/>
              <a:gd name="connsiteX2" fmla="*/ 4864676 w 4864676"/>
              <a:gd name="connsiteY2" fmla="*/ 4864676 h 4864676"/>
              <a:gd name="connsiteX3" fmla="*/ 1281101 w 4864676"/>
              <a:gd name="connsiteY3" fmla="*/ 4864676 h 4864676"/>
              <a:gd name="connsiteX4" fmla="*/ 0 w 4864676"/>
              <a:gd name="connsiteY4" fmla="*/ 3583575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4864676" y="0"/>
                </a:lnTo>
                <a:lnTo>
                  <a:pt x="4864676" y="4864676"/>
                </a:lnTo>
                <a:lnTo>
                  <a:pt x="1281101" y="4864676"/>
                </a:lnTo>
                <a:lnTo>
                  <a:pt x="0" y="358357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84A22B8-F5B6-47C2-B88E-DADAF3791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225693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3583574 w 4864676"/>
              <a:gd name="connsiteY1" fmla="*/ 0 h 4864676"/>
              <a:gd name="connsiteX2" fmla="*/ 4864676 w 4864676"/>
              <a:gd name="connsiteY2" fmla="*/ 1281103 h 4864676"/>
              <a:gd name="connsiteX3" fmla="*/ 4864676 w 4864676"/>
              <a:gd name="connsiteY3" fmla="*/ 4864676 h 4864676"/>
              <a:gd name="connsiteX4" fmla="*/ 0 w 4864676"/>
              <a:gd name="connsiteY4" fmla="*/ 4864676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3583574" y="0"/>
                </a:lnTo>
                <a:lnTo>
                  <a:pt x="4864676" y="1281103"/>
                </a:lnTo>
                <a:lnTo>
                  <a:pt x="4864676" y="4864676"/>
                </a:lnTo>
                <a:lnTo>
                  <a:pt x="0" y="4864676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987C18C-164D-4263-B486-4647A98E8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9020" y="1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E7E98B39-04C6-408B-92FD-76862874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9286" y="3571620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81C8C27-2457-421F-BDC4-7B4EA3C7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A13C66-82C1-44AF-972B-8F5CCA41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71208" y="5287803"/>
            <a:ext cx="955808" cy="9558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DB36437-FE59-457E-91A7-396BBD3C9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19F486-F92F-4395-BB7C-9F0C10DBD754}"/>
              </a:ext>
            </a:extLst>
          </p:cNvPr>
          <p:cNvSpPr txBox="1"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4D3693-2EFE-4667-89D5-47E2D5920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42846" y="410171"/>
            <a:ext cx="1321281" cy="1321281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21FD796-9CD0-404D-8DF5-5274C0BCC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30319" y="1508609"/>
            <a:ext cx="700047" cy="70004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545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D14D4757-2BDE-8A42-9A10-1BCA5D000C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7" b="472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29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5189306-04D9-4982-9EBE-938B344A1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02C4642-2AB4-49A1-89D9-3E5C01E99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2EAAEF9-78E9-4B67-93B4-CD09F7570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069931" y="-1536286"/>
            <a:ext cx="6135300" cy="6135298"/>
          </a:xfrm>
          <a:custGeom>
            <a:avLst/>
            <a:gdLst>
              <a:gd name="connsiteX0" fmla="*/ 0 w 6135300"/>
              <a:gd name="connsiteY0" fmla="*/ 3971712 h 6135298"/>
              <a:gd name="connsiteX1" fmla="*/ 3971712 w 6135300"/>
              <a:gd name="connsiteY1" fmla="*/ 0 h 6135298"/>
              <a:gd name="connsiteX2" fmla="*/ 6135300 w 6135300"/>
              <a:gd name="connsiteY2" fmla="*/ 0 h 6135298"/>
              <a:gd name="connsiteX3" fmla="*/ 6135300 w 6135300"/>
              <a:gd name="connsiteY3" fmla="*/ 6135298 h 6135298"/>
              <a:gd name="connsiteX4" fmla="*/ 0 w 6135300"/>
              <a:gd name="connsiteY4" fmla="*/ 6135298 h 613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6135298">
                <a:moveTo>
                  <a:pt x="0" y="3971712"/>
                </a:moveTo>
                <a:lnTo>
                  <a:pt x="3971712" y="0"/>
                </a:lnTo>
                <a:lnTo>
                  <a:pt x="6135300" y="0"/>
                </a:lnTo>
                <a:lnTo>
                  <a:pt x="6135300" y="6135298"/>
                </a:lnTo>
                <a:lnTo>
                  <a:pt x="0" y="6135298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E23D09-8BA3-4FEE-892D-ACE847DC0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BFBE7AA-40DE-4FE5-B385-5CA874501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6 w 5353835"/>
              <a:gd name="connsiteY0" fmla="*/ 5273742 h 5353835"/>
              <a:gd name="connsiteX1" fmla="*/ 4927602 w 5353835"/>
              <a:gd name="connsiteY1" fmla="*/ 5273742 h 5353835"/>
              <a:gd name="connsiteX2" fmla="*/ 4847509 w 5353835"/>
              <a:gd name="connsiteY2" fmla="*/ 5353835 h 5353835"/>
              <a:gd name="connsiteX3" fmla="*/ 770599 w 5353835"/>
              <a:gd name="connsiteY3" fmla="*/ 5353835 h 5353835"/>
              <a:gd name="connsiteX4" fmla="*/ 422575 w 5353835"/>
              <a:gd name="connsiteY4" fmla="*/ 80093 h 5353835"/>
              <a:gd name="connsiteX5" fmla="*/ 50266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47509 h 5353835"/>
              <a:gd name="connsiteX8" fmla="*/ 5273742 w 5353835"/>
              <a:gd name="connsiteY8" fmla="*/ 4927602 h 5353835"/>
              <a:gd name="connsiteX9" fmla="*/ 5273742 w 5353835"/>
              <a:gd name="connsiteY9" fmla="*/ 80093 h 5353835"/>
              <a:gd name="connsiteX10" fmla="*/ 0 w 5353835"/>
              <a:gd name="connsiteY10" fmla="*/ 502667 h 5353835"/>
              <a:gd name="connsiteX11" fmla="*/ 80093 w 5353835"/>
              <a:gd name="connsiteY11" fmla="*/ 422574 h 5353835"/>
              <a:gd name="connsiteX12" fmla="*/ 80093 w 5353835"/>
              <a:gd name="connsiteY12" fmla="*/ 4663329 h 5353835"/>
              <a:gd name="connsiteX13" fmla="*/ 0 w 5353835"/>
              <a:gd name="connsiteY13" fmla="*/ 4583236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6" y="5273742"/>
                </a:moveTo>
                <a:lnTo>
                  <a:pt x="4927602" y="5273742"/>
                </a:lnTo>
                <a:lnTo>
                  <a:pt x="4847509" y="5353835"/>
                </a:lnTo>
                <a:lnTo>
                  <a:pt x="770599" y="5353835"/>
                </a:lnTo>
                <a:close/>
                <a:moveTo>
                  <a:pt x="422575" y="80093"/>
                </a:moveTo>
                <a:lnTo>
                  <a:pt x="502668" y="0"/>
                </a:lnTo>
                <a:lnTo>
                  <a:pt x="5353835" y="0"/>
                </a:lnTo>
                <a:lnTo>
                  <a:pt x="5353835" y="4847509"/>
                </a:lnTo>
                <a:lnTo>
                  <a:pt x="5273742" y="4927602"/>
                </a:lnTo>
                <a:lnTo>
                  <a:pt x="5273742" y="80093"/>
                </a:lnTo>
                <a:close/>
                <a:moveTo>
                  <a:pt x="0" y="502667"/>
                </a:moveTo>
                <a:lnTo>
                  <a:pt x="80093" y="422574"/>
                </a:lnTo>
                <a:lnTo>
                  <a:pt x="80093" y="4663329"/>
                </a:lnTo>
                <a:lnTo>
                  <a:pt x="0" y="4583236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9BFC7D-A463-47A6-A2AC-E86860637425}"/>
              </a:ext>
            </a:extLst>
          </p:cNvPr>
          <p:cNvSpPr txBox="1"/>
          <p:nvPr/>
        </p:nvSpPr>
        <p:spPr>
          <a:xfrm>
            <a:off x="1116701" y="2452526"/>
            <a:ext cx="4248318" cy="1952947"/>
          </a:xfrm>
          <a:prstGeom prst="rect">
            <a:avLst/>
          </a:prstGeom>
          <a:noFill/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1ACE746-85D5-45EE-8944-61B542B39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026569" y="0"/>
            <a:ext cx="3216074" cy="160803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00BB3E03-CC38-4FA6-9A99-701C62D05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6059" y="4738109"/>
            <a:ext cx="4239780" cy="2119891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81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group of people posing for the camera&#10;&#10;Description generated with very high confidence">
            <a:extLst>
              <a:ext uri="{FF2B5EF4-FFF2-40B4-BE49-F238E27FC236}">
                <a16:creationId xmlns:a16="http://schemas.microsoft.com/office/drawing/2014/main" id="{FAF874AB-E759-46EE-BAAB-86C3DE510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9" y="-1625"/>
            <a:ext cx="5000263" cy="2800464"/>
          </a:xfrm>
          <a:prstGeom prst="rect">
            <a:avLst/>
          </a:prstGeom>
        </p:spPr>
      </p:pic>
      <p:pic>
        <p:nvPicPr>
          <p:cNvPr id="4" name="Picture 4" descr="A close up of a screen of a cell phone&#10;&#10;Description generated with high confidence">
            <a:extLst>
              <a:ext uri="{FF2B5EF4-FFF2-40B4-BE49-F238E27FC236}">
                <a16:creationId xmlns:a16="http://schemas.microsoft.com/office/drawing/2014/main" id="{E346FF45-99DE-41B3-AACC-703296500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29" y="2791915"/>
            <a:ext cx="7266971" cy="4061737"/>
          </a:xfrm>
          <a:prstGeom prst="rect">
            <a:avLst/>
          </a:prstGeom>
        </p:spPr>
      </p:pic>
      <p:pic>
        <p:nvPicPr>
          <p:cNvPr id="2" name="Picture 2" descr="A picture containing person, man, holding, standing&#10;&#10;Description generated with very high confidence">
            <a:extLst>
              <a:ext uri="{FF2B5EF4-FFF2-40B4-BE49-F238E27FC236}">
                <a16:creationId xmlns:a16="http://schemas.microsoft.com/office/drawing/2014/main" id="{55470EF3-F830-4C75-B01C-F6F8223DA2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7" y="-4806"/>
            <a:ext cx="7199453" cy="4041460"/>
          </a:xfrm>
          <a:prstGeom prst="rect">
            <a:avLst/>
          </a:prstGeom>
        </p:spPr>
      </p:pic>
      <p:pic>
        <p:nvPicPr>
          <p:cNvPr id="7" name="Picture 7" descr="A person holding a baby&#10;&#10;Description generated with high confidence">
            <a:extLst>
              <a:ext uri="{FF2B5EF4-FFF2-40B4-BE49-F238E27FC236}">
                <a16:creationId xmlns:a16="http://schemas.microsoft.com/office/drawing/2014/main" id="{10AB4C47-FAE3-46B4-83CF-6C575AA03D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3235" y="3918303"/>
            <a:ext cx="5260693" cy="293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357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id="{5F3AF8CD-535E-4956-8AAE-AE03A89C9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225" r="20000" b="8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Freeform: Shape 10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12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17834D-E4D0-4AF1-9D17-F225AE37A368}"/>
              </a:ext>
            </a:extLst>
          </p:cNvPr>
          <p:cNvSpPr txBox="1"/>
          <p:nvPr/>
        </p:nvSpPr>
        <p:spPr>
          <a:xfrm>
            <a:off x="194998" y="891567"/>
            <a:ext cx="5419373" cy="114645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/>
              <a:t>What does the data means?</a:t>
            </a:r>
            <a:endParaRPr lang="en-US" sz="28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/>
              <a:t>How about the future?</a:t>
            </a:r>
            <a:endParaRPr lang="en-US" sz="28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/>
              <a:t>How to deal with the situation?</a:t>
            </a:r>
            <a:endParaRPr lang="en-U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294181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794592B0-137A-43EA-BA13-4B1D4FCAC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035" y="844726"/>
            <a:ext cx="5129784" cy="516854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sitting&#10;&#10;Description generated with very high confidence">
            <a:extLst>
              <a:ext uri="{FF2B5EF4-FFF2-40B4-BE49-F238E27FC236}">
                <a16:creationId xmlns:a16="http://schemas.microsoft.com/office/drawing/2014/main" id="{8DEB5FA6-334D-40D9-A6CA-494447E35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80" y="870520"/>
            <a:ext cx="5129784" cy="51169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F0C49A-36BE-47F2-A56E-39D0E48EB6C4}"/>
              </a:ext>
            </a:extLst>
          </p:cNvPr>
          <p:cNvSpPr txBox="1"/>
          <p:nvPr/>
        </p:nvSpPr>
        <p:spPr>
          <a:xfrm>
            <a:off x="2540620" y="83076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China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B76874-6F55-4369-857B-04055CB25E71}"/>
              </a:ext>
            </a:extLst>
          </p:cNvPr>
          <p:cNvSpPr txBox="1"/>
          <p:nvPr/>
        </p:nvSpPr>
        <p:spPr>
          <a:xfrm>
            <a:off x="8952571" y="84005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US</a:t>
            </a:r>
          </a:p>
        </p:txBody>
      </p:sp>
    </p:spTree>
    <p:extLst>
      <p:ext uri="{BB962C8B-B14F-4D97-AF65-F5344CB8AC3E}">
        <p14:creationId xmlns:p14="http://schemas.microsoft.com/office/powerpoint/2010/main" val="3877590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13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7728AB3-6C0F-445E-8A2C-A9429D40A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035" y="1505331"/>
            <a:ext cx="5129784" cy="3847337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screenshot of a map&#10;&#10;Description generated with very high confidence">
            <a:extLst>
              <a:ext uri="{FF2B5EF4-FFF2-40B4-BE49-F238E27FC236}">
                <a16:creationId xmlns:a16="http://schemas.microsoft.com/office/drawing/2014/main" id="{3F2681AA-8F73-42F9-86A3-3A85D142F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80" y="1505331"/>
            <a:ext cx="5129784" cy="3847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A4E6AB-A8E0-49A5-835E-29728A0A5C6F}"/>
              </a:ext>
            </a:extLst>
          </p:cNvPr>
          <p:cNvSpPr txBox="1"/>
          <p:nvPr/>
        </p:nvSpPr>
        <p:spPr>
          <a:xfrm>
            <a:off x="2689302" y="96086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China</a:t>
            </a:r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EFB464A7-4CF2-4F0B-8D13-BE084D193C46}"/>
              </a:ext>
            </a:extLst>
          </p:cNvPr>
          <p:cNvSpPr txBox="1"/>
          <p:nvPr/>
        </p:nvSpPr>
        <p:spPr>
          <a:xfrm>
            <a:off x="8757424" y="960864"/>
            <a:ext cx="58729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US</a:t>
            </a:r>
          </a:p>
        </p:txBody>
      </p:sp>
    </p:spTree>
    <p:extLst>
      <p:ext uri="{BB962C8B-B14F-4D97-AF65-F5344CB8AC3E}">
        <p14:creationId xmlns:p14="http://schemas.microsoft.com/office/powerpoint/2010/main" val="1517499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6D7586E-76DF-4713-A126-3DFC6F5828CE}"/>
              </a:ext>
            </a:extLst>
          </p:cNvPr>
          <p:cNvSpPr txBox="1"/>
          <p:nvPr/>
        </p:nvSpPr>
        <p:spPr>
          <a:xfrm>
            <a:off x="460201" y="2008408"/>
            <a:ext cx="4272564" cy="261004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5400" kern="1200" dirty="0">
                <a:latin typeface="+mj-lt"/>
                <a:ea typeface="+mj-ea"/>
                <a:cs typeface="+mj-cs"/>
              </a:rPr>
              <a:t>Acceptance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5400" kern="1200" dirty="0">
                <a:latin typeface="+mj-lt"/>
                <a:ea typeface="+mj-ea"/>
                <a:cs typeface="+mj-cs"/>
              </a:rPr>
              <a:t>Criteria</a:t>
            </a:r>
            <a:endParaRPr lang="en-US" sz="54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655A132-543A-420C-B045-863DB1829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32876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8908FA0-651E-4684-866E-0B2BAA88B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41" y="1"/>
            <a:ext cx="7094159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D774DE7-7E08-4AD4-A4B9-E7758DECB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2116" y="5450103"/>
            <a:ext cx="5569884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366A95B-DCA5-4A24-84FD-B90CDBC59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7114535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BEE174-0C29-45B1-BF92-36BF3C487DB8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884996D-618B-C94E-B8CF-0EE66693C2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370699"/>
              </p:ext>
            </p:extLst>
          </p:nvPr>
        </p:nvGraphicFramePr>
        <p:xfrm>
          <a:off x="4480602" y="2559566"/>
          <a:ext cx="6838732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9366">
                  <a:extLst>
                    <a:ext uri="{9D8B030D-6E8A-4147-A177-3AD203B41FA5}">
                      <a16:colId xmlns:a16="http://schemas.microsoft.com/office/drawing/2014/main" val="3071565006"/>
                    </a:ext>
                  </a:extLst>
                </a:gridCol>
                <a:gridCol w="3419366">
                  <a:extLst>
                    <a:ext uri="{9D8B030D-6E8A-4147-A177-3AD203B41FA5}">
                      <a16:colId xmlns:a16="http://schemas.microsoft.com/office/drawing/2014/main" val="38520100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Expected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Achieved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25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 mean squared error is less than  60% confirmed case.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Root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mean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squared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error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37399,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6%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confirmed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case.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41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Queries can be performed in 0.5 second.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Queries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performed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24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milliseconds.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4763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8435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6D7586E-76DF-4713-A126-3DFC6F5828CE}"/>
              </a:ext>
            </a:extLst>
          </p:cNvPr>
          <p:cNvSpPr txBox="1"/>
          <p:nvPr/>
        </p:nvSpPr>
        <p:spPr>
          <a:xfrm>
            <a:off x="460201" y="2008408"/>
            <a:ext cx="4272564" cy="261004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 dirty="0">
                <a:latin typeface="+mj-lt"/>
                <a:ea typeface="+mj-ea"/>
                <a:cs typeface="+mj-cs"/>
              </a:rPr>
              <a:t>Even </a:t>
            </a:r>
            <a:r>
              <a:rPr lang="en-US" sz="5400" dirty="0">
                <a:latin typeface="+mj-lt"/>
                <a:ea typeface="+mj-ea"/>
                <a:cs typeface="+mj-cs"/>
              </a:rPr>
              <a:t>worse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than prediction!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655A132-543A-420C-B045-863DB1829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32876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8908FA0-651E-4684-866E-0B2BAA88B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41" y="1"/>
            <a:ext cx="7094159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D774DE7-7E08-4AD4-A4B9-E7758DECB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2116" y="5450103"/>
            <a:ext cx="5569884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366A95B-DCA5-4A24-84FD-B90CDBC59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7114535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BEE174-0C29-45B1-BF92-36BF3C487DB8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A744DF-D94F-4F41-A2D9-41585552B512}"/>
              </a:ext>
            </a:extLst>
          </p:cNvPr>
          <p:cNvGraphicFramePr>
            <a:graphicFrameLocks noGrp="1"/>
          </p:cNvGraphicFramePr>
          <p:nvPr/>
        </p:nvGraphicFramePr>
        <p:xfrm>
          <a:off x="4785075" y="1779166"/>
          <a:ext cx="7198030" cy="1663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117">
                  <a:extLst>
                    <a:ext uri="{9D8B030D-6E8A-4147-A177-3AD203B41FA5}">
                      <a16:colId xmlns:a16="http://schemas.microsoft.com/office/drawing/2014/main" val="288048721"/>
                    </a:ext>
                  </a:extLst>
                </a:gridCol>
                <a:gridCol w="1023454">
                  <a:extLst>
                    <a:ext uri="{9D8B030D-6E8A-4147-A177-3AD203B41FA5}">
                      <a16:colId xmlns:a16="http://schemas.microsoft.com/office/drawing/2014/main" val="3604206628"/>
                    </a:ext>
                  </a:extLst>
                </a:gridCol>
                <a:gridCol w="893243">
                  <a:extLst>
                    <a:ext uri="{9D8B030D-6E8A-4147-A177-3AD203B41FA5}">
                      <a16:colId xmlns:a16="http://schemas.microsoft.com/office/drawing/2014/main" val="4209808786"/>
                    </a:ext>
                  </a:extLst>
                </a:gridCol>
                <a:gridCol w="893243">
                  <a:extLst>
                    <a:ext uri="{9D8B030D-6E8A-4147-A177-3AD203B41FA5}">
                      <a16:colId xmlns:a16="http://schemas.microsoft.com/office/drawing/2014/main" val="892588100"/>
                    </a:ext>
                  </a:extLst>
                </a:gridCol>
                <a:gridCol w="893243">
                  <a:extLst>
                    <a:ext uri="{9D8B030D-6E8A-4147-A177-3AD203B41FA5}">
                      <a16:colId xmlns:a16="http://schemas.microsoft.com/office/drawing/2014/main" val="900797167"/>
                    </a:ext>
                  </a:extLst>
                </a:gridCol>
                <a:gridCol w="926796">
                  <a:extLst>
                    <a:ext uri="{9D8B030D-6E8A-4147-A177-3AD203B41FA5}">
                      <a16:colId xmlns:a16="http://schemas.microsoft.com/office/drawing/2014/main" val="1255819813"/>
                    </a:ext>
                  </a:extLst>
                </a:gridCol>
                <a:gridCol w="859691">
                  <a:extLst>
                    <a:ext uri="{9D8B030D-6E8A-4147-A177-3AD203B41FA5}">
                      <a16:colId xmlns:a16="http://schemas.microsoft.com/office/drawing/2014/main" val="1373976002"/>
                    </a:ext>
                  </a:extLst>
                </a:gridCol>
                <a:gridCol w="893243">
                  <a:extLst>
                    <a:ext uri="{9D8B030D-6E8A-4147-A177-3AD203B41FA5}">
                      <a16:colId xmlns:a16="http://schemas.microsoft.com/office/drawing/2014/main" val="2687993591"/>
                    </a:ext>
                  </a:extLst>
                </a:gridCol>
              </a:tblGrid>
              <a:tr h="554476">
                <a:tc>
                  <a:txBody>
                    <a:bodyPr/>
                    <a:lstStyle/>
                    <a:p>
                      <a:endParaRPr lang="en-US" sz="13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effectLst/>
                        </a:rPr>
                        <a:t>April 08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effectLst/>
                        </a:rPr>
                        <a:t>09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>
                          <a:effectLst/>
                        </a:rPr>
                        <a:t>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>
                          <a:effectLst/>
                        </a:rPr>
                        <a:t>11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>
                          <a:effectLst/>
                        </a:rPr>
                        <a:t>12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>
                          <a:effectLst/>
                        </a:rPr>
                        <a:t>13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>
                          <a:effectLst/>
                        </a:rPr>
                        <a:t>14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98433028"/>
                  </a:ext>
                </a:extLst>
              </a:tr>
              <a:tr h="554476">
                <a:tc>
                  <a:txBody>
                    <a:bodyPr/>
                    <a:lstStyle/>
                    <a:p>
                      <a:r>
                        <a:rPr lang="en-US" sz="1300" dirty="0">
                          <a:effectLst/>
                        </a:rPr>
                        <a:t>real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/>
                        <a:t>429065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461437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496535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526396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555313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580619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607670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78678210"/>
                  </a:ext>
                </a:extLst>
              </a:tr>
              <a:tr h="554476">
                <a:tc>
                  <a:txBody>
                    <a:bodyPr/>
                    <a:lstStyle/>
                    <a:p>
                      <a:r>
                        <a:rPr lang="en-US" sz="1300" dirty="0">
                          <a:effectLst/>
                        </a:rPr>
                        <a:t>predict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/>
                        <a:t>429065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449689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470298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490867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511394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531881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dirty="0"/>
                        <a:t>552326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4421204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6FF08E6-99F4-422E-8CCE-1D6788B3CF7A}"/>
              </a:ext>
            </a:extLst>
          </p:cNvPr>
          <p:cNvSpPr txBox="1"/>
          <p:nvPr/>
        </p:nvSpPr>
        <p:spPr>
          <a:xfrm>
            <a:off x="4724400" y="3621741"/>
            <a:ext cx="6096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>
                <a:latin typeface="MathJax_Math"/>
              </a:rPr>
              <a:t>Correl = 0.998527420099333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A4A185-4779-4533-87A5-51D793772E6A}"/>
              </a:ext>
            </a:extLst>
          </p:cNvPr>
          <p:cNvSpPr txBox="1"/>
          <p:nvPr/>
        </p:nvSpPr>
        <p:spPr>
          <a:xfrm>
            <a:off x="4733364" y="4078941"/>
            <a:ext cx="6096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>
                <a:latin typeface="MathJax_Math"/>
              </a:rPr>
              <a:t>R Square = 0.99705700869023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3C2F78-8537-4A6F-83EF-5A5F09040E5F}"/>
              </a:ext>
            </a:extLst>
          </p:cNvPr>
          <p:cNvSpPr txBox="1"/>
          <p:nvPr/>
        </p:nvSpPr>
        <p:spPr>
          <a:xfrm>
            <a:off x="2528048" y="6490448"/>
            <a:ext cx="985221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Calculation Methord Reference:  https://www.youtube.com/watch?v=qGLikYK-</a:t>
            </a:r>
            <a:r>
              <a:rPr lang="en-US" dirty="0"/>
              <a:t>SIU&amp;feature=youtu.be</a:t>
            </a:r>
          </a:p>
        </p:txBody>
      </p:sp>
    </p:spTree>
    <p:extLst>
      <p:ext uri="{BB962C8B-B14F-4D97-AF65-F5344CB8AC3E}">
        <p14:creationId xmlns:p14="http://schemas.microsoft.com/office/powerpoint/2010/main" val="2396680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BE77F48-B113-49D3-B519-E8E5B7C24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570" y="643467"/>
            <a:ext cx="8044860" cy="5571065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734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92E4951-0D9C-4CBD-8251-C52B492E4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22" y="70104"/>
            <a:ext cx="11850029" cy="65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502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145</Words>
  <Application>Microsoft Macintosh PowerPoint</Application>
  <PresentationFormat>Widescreen</PresentationFormat>
  <Paragraphs>49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MathJax_Math</vt:lpstr>
      <vt:lpstr>Arial</vt:lpstr>
      <vt:lpstr>Calibri</vt:lpstr>
      <vt:lpstr>Calibri Light</vt:lpstr>
      <vt:lpstr>Office Theme</vt:lpstr>
      <vt:lpstr>COVID-19 Prediction by Big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Prediction by Big Data</dc:title>
  <dc:creator>Shuyan Wang</dc:creator>
  <cp:lastModifiedBy>Shuyan Wang</cp:lastModifiedBy>
  <cp:revision>8</cp:revision>
  <dcterms:created xsi:type="dcterms:W3CDTF">2020-04-17T17:38:25Z</dcterms:created>
  <dcterms:modified xsi:type="dcterms:W3CDTF">2020-04-17T18:16:25Z</dcterms:modified>
</cp:coreProperties>
</file>